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9" r:id="rId6"/>
    <p:sldId id="257" r:id="rId7"/>
    <p:sldId id="260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5"/>
    <a:srgbClr val="C8DBEB"/>
    <a:srgbClr val="336995"/>
    <a:srgbClr val="0F4170"/>
    <a:srgbClr val="0D3F6F"/>
    <a:srgbClr val="326295"/>
    <a:srgbClr val="5E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F0BB1-01F5-5B4B-981C-02491959F53C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1EB-D341-CD4D-808E-58007832F6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12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A34F-B044-E349-88D6-B853AA1999F4}" type="datetimeFigureOut">
              <a:rPr lang="da-DK" smtClean="0"/>
              <a:pPr/>
              <a:t>16-01-2015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5E1BF-E78F-B342-95B0-E53E21C601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20" name="Titel 1"/>
          <p:cNvSpPr txBox="1">
            <a:spLocks/>
          </p:cNvSpPr>
          <p:nvPr/>
        </p:nvSpPr>
        <p:spPr>
          <a:xfrm>
            <a:off x="685800" y="1958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a-DK" sz="7200" b="1" dirty="0" smtClean="0">
                <a:solidFill>
                  <a:schemeClr val="bg1"/>
                </a:solidFill>
                <a:latin typeface="PT Sans"/>
                <a:cs typeface="PT Sans"/>
              </a:rPr>
              <a:t>FDF FAMILIE</a:t>
            </a:r>
            <a:endParaRPr kumimoji="0" lang="da-DK" sz="7200" b="1" i="0" u="none" strike="noStrike" spc="14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T Sans"/>
              <a:ea typeface="+mj-ea"/>
              <a:cs typeface="PT Sans"/>
            </a:endParaRPr>
          </a:p>
        </p:txBody>
      </p:sp>
      <p:sp>
        <p:nvSpPr>
          <p:cNvPr id="21" name="Undertitel 2"/>
          <p:cNvSpPr txBox="1">
            <a:spLocks/>
          </p:cNvSpPr>
          <p:nvPr/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da-DK" sz="4800" b="1" dirty="0" smtClean="0">
                <a:solidFill>
                  <a:schemeClr val="bg1"/>
                </a:solidFill>
                <a:latin typeface="PT Sans"/>
                <a:cs typeface="PT Sans"/>
              </a:rPr>
              <a:t>Kom godt i gang!</a:t>
            </a:r>
            <a:endParaRPr kumimoji="0" lang="da-DK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T Sans"/>
              <a:ea typeface="+mn-ea"/>
              <a:cs typeface="PT Sans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Lige forbindelse 6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lede 16" descr="_MG_4043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sp>
        <p:nvSpPr>
          <p:cNvPr id="11" name="Tekstboks 10"/>
          <p:cNvSpPr txBox="1"/>
          <p:nvPr/>
        </p:nvSpPr>
        <p:spPr>
          <a:xfrm>
            <a:off x="390357" y="6460683"/>
            <a:ext cx="1899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 smtClean="0">
                <a:solidFill>
                  <a:srgbClr val="FFFFFF"/>
                </a:solidFill>
                <a:latin typeface="PT Sans"/>
                <a:cs typeface="PT Sans"/>
              </a:rPr>
              <a:t>Foto: Kim </a:t>
            </a:r>
            <a:r>
              <a:rPr lang="da-DK" sz="1000" i="1" dirty="0" err="1" smtClean="0">
                <a:solidFill>
                  <a:srgbClr val="FFFFFF"/>
                </a:solidFill>
                <a:latin typeface="PT Sans"/>
                <a:cs typeface="PT Sans"/>
              </a:rPr>
              <a:t>Djernæs</a:t>
            </a:r>
            <a:endParaRPr lang="da-DK" sz="1000" i="1" dirty="0">
              <a:solidFill>
                <a:srgbClr val="FFFFFF"/>
              </a:solidFill>
              <a:latin typeface="PT Sans"/>
              <a:cs typeface="PT Sans"/>
            </a:endParaRPr>
          </a:p>
        </p:txBody>
      </p:sp>
      <p:pic>
        <p:nvPicPr>
          <p:cNvPr id="12" name="Billede 11" descr="IMG_6777_v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54" y="4936682"/>
            <a:ext cx="2283146" cy="1524000"/>
          </a:xfrm>
          <a:prstGeom prst="rect">
            <a:avLst/>
          </a:prstGeom>
        </p:spPr>
      </p:pic>
      <p:pic>
        <p:nvPicPr>
          <p:cNvPr id="13" name="Billede 12" descr="IMG_6792_v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4936684"/>
            <a:ext cx="2283144" cy="1523999"/>
          </a:xfrm>
          <a:prstGeom prst="rect">
            <a:avLst/>
          </a:prstGeom>
        </p:spPr>
      </p:pic>
      <p:pic>
        <p:nvPicPr>
          <p:cNvPr id="14" name="Billede 13" descr="IMG_7011_v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344" y="4936686"/>
            <a:ext cx="2283142" cy="152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Fysiske rammer/praktiske ting 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531214" cy="4632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solidFill>
                  <a:schemeClr val="bg1"/>
                </a:solidFill>
                <a:latin typeface="PT Sans"/>
                <a:cs typeface="PT Sans"/>
              </a:rPr>
              <a:t>Rammerne for afholdelse af FDF Familie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Påklædning</a:t>
            </a:r>
          </a:p>
          <a:p>
            <a:pPr lvl="1"/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FDF-skjorten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 eller andet </a:t>
            </a:r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FDF-tøj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 til møderne? 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“familiekreds”</a:t>
            </a:r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-tøj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 - fx en </a:t>
            </a:r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t-shirt/et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 tørklæde?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Eller……..?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Skal I bestille March og lejr til medlemmerne? Og hvad med  </a:t>
            </a:r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Sille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 og Sigurd? 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Formidling af praktiske oplysninger for FDF- eller frilufts-nybegyndere (fx om 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toiletforhold, påklædning, 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siddeunderlag, praktisk service og lign.)</a:t>
            </a: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Fysiske rammer/praktiske ting 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713191" cy="4418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latin typeface="PT Sans"/>
                <a:cs typeface="PT Sans"/>
              </a:rPr>
              <a:t>Rammerne for afholdelse af FDF Familie</a:t>
            </a:r>
          </a:p>
          <a:p>
            <a:r>
              <a:rPr lang="da-DK" sz="2000" dirty="0" smtClean="0">
                <a:latin typeface="PT Sans"/>
                <a:cs typeface="PT Sans"/>
              </a:rPr>
              <a:t>Hvilket tidspunkt passer bedst? Hvornår er det mest attraktivt for en børnefamilie?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Hverdagsarrangementer / weekender 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Formiddag / eftermiddag</a:t>
            </a:r>
          </a:p>
          <a:p>
            <a:r>
              <a:rPr lang="da-DK" sz="2000" dirty="0" smtClean="0">
                <a:latin typeface="PT Sans"/>
                <a:cs typeface="PT Sans"/>
              </a:rPr>
              <a:t>Spædbørnshensyn som fx kogekedel, puslemuligheder, mulighed for at gå til og fra aktiviteten, middagslur? </a:t>
            </a:r>
          </a:p>
          <a:p>
            <a:r>
              <a:rPr lang="da-DK" sz="2000" dirty="0" smtClean="0">
                <a:latin typeface="PT Sans"/>
                <a:cs typeface="PT Sans"/>
              </a:rPr>
              <a:t>Er der barnevognsvenligt terræn - eller kan I evt. udlåne bærerygsække?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PR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531214" cy="4602480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Hvem er målgruppen?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Hvem har kontakter i målgruppen og kan bruges som ambassadører?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Lav en kort beskrivelse/invitation med  billeder af FDF Familie. (Billederne skal afspejle det, som man faktisk kommer til at lave).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Overvej, hvordan indbydelsen skal deles ud. 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Fra ”mund til mund”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Via børnehave/institutioner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Den lokale kirkes børnearbejde</a:t>
            </a:r>
          </a:p>
          <a:p>
            <a:pPr lvl="1"/>
            <a:r>
              <a:rPr lang="da-DK" sz="2000" dirty="0" err="1" smtClean="0">
                <a:solidFill>
                  <a:schemeClr val="bg1"/>
                </a:solidFill>
                <a:latin typeface="PT Sans"/>
                <a:cs typeface="PT Sans"/>
              </a:rPr>
              <a:t>Facebook</a:t>
            </a:r>
            <a:endParaRPr lang="da-DK" sz="2000" dirty="0" smtClean="0">
              <a:solidFill>
                <a:schemeClr val="bg1"/>
              </a:solidFill>
              <a:latin typeface="PT Sans"/>
              <a:cs typeface="PT San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Forkyndelse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713191" cy="4526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 err="1" smtClean="0">
                <a:latin typeface="PT Sans"/>
                <a:cs typeface="PT Sans"/>
              </a:rPr>
              <a:t>FDFs</a:t>
            </a:r>
            <a:r>
              <a:rPr lang="da-DK" sz="2000" b="1" dirty="0" smtClean="0">
                <a:latin typeface="PT Sans"/>
                <a:cs typeface="PT Sans"/>
              </a:rPr>
              <a:t> formål: At møde børn og unge med evangeliet om Jesus Kristus. </a:t>
            </a:r>
          </a:p>
          <a:p>
            <a:pPr marL="0" indent="0">
              <a:buNone/>
            </a:pPr>
            <a:endParaRPr lang="da-DK" sz="2000" dirty="0" smtClean="0">
              <a:latin typeface="PT Sans"/>
              <a:cs typeface="PT Sans"/>
            </a:endParaRPr>
          </a:p>
          <a:p>
            <a:r>
              <a:rPr lang="da-DK" sz="2000" dirty="0" smtClean="0">
                <a:latin typeface="PT Sans"/>
                <a:cs typeface="PT Sans"/>
              </a:rPr>
              <a:t>Hvordan kan </a:t>
            </a:r>
            <a:r>
              <a:rPr lang="da-DK" sz="2000" dirty="0" err="1" smtClean="0">
                <a:latin typeface="PT Sans"/>
                <a:cs typeface="PT Sans"/>
              </a:rPr>
              <a:t>FDFs</a:t>
            </a:r>
            <a:r>
              <a:rPr lang="da-DK" sz="2000" dirty="0" smtClean="0">
                <a:latin typeface="PT Sans"/>
                <a:cs typeface="PT Sans"/>
              </a:rPr>
              <a:t> formål </a:t>
            </a:r>
            <a:r>
              <a:rPr lang="da-DK" sz="2000" dirty="0" err="1" smtClean="0">
                <a:latin typeface="PT Sans"/>
                <a:cs typeface="PT Sans"/>
              </a:rPr>
              <a:t>indtænkes</a:t>
            </a:r>
            <a:r>
              <a:rPr lang="da-DK" sz="2000" dirty="0" smtClean="0">
                <a:latin typeface="PT Sans"/>
                <a:cs typeface="PT Sans"/>
              </a:rPr>
              <a:t> i FDF Familie?</a:t>
            </a:r>
          </a:p>
          <a:p>
            <a:pPr>
              <a:buNone/>
            </a:pPr>
            <a:endParaRPr lang="da-DK" sz="2000" dirty="0" smtClean="0">
              <a:latin typeface="PT Sans"/>
              <a:cs typeface="PT Sans"/>
            </a:endParaRPr>
          </a:p>
          <a:p>
            <a:r>
              <a:rPr lang="da-DK" sz="2000" dirty="0" smtClean="0">
                <a:latin typeface="PT Sans"/>
                <a:cs typeface="PT Sans"/>
              </a:rPr>
              <a:t>Andagter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Skal der være andagter ved møderne? 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Ved særlige lejligheder? 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Hvem står for det?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Her kan også tænkes  i samarbejde med kirken om børne- eller spaghettigudstjenester. 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Økonomi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7538720" cy="4683760"/>
          </a:xfrm>
        </p:spPr>
        <p:txBody>
          <a:bodyPr>
            <a:noAutofit/>
          </a:bodyPr>
          <a:lstStyle/>
          <a:p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Landsmødebeslutning 2014: 0-4 årige skal meldes ind og betale 75 kr. om året til kredsen som en forsøgsordning frem til LM2016.</a:t>
            </a:r>
          </a:p>
          <a:p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Hvor meget skal man betale? </a:t>
            </a:r>
          </a:p>
          <a:p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Hvad med ledere? </a:t>
            </a:r>
          </a:p>
          <a:p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Hvad får man? </a:t>
            </a:r>
          </a:p>
          <a:p>
            <a:pPr lvl="2"/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deltagelse i kredsarrangementer. kurser til de voksne etc.</a:t>
            </a:r>
          </a:p>
          <a:p>
            <a:pPr lvl="2"/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startpakke med kontingent, første </a:t>
            </a:r>
            <a:r>
              <a:rPr lang="da-DK" sz="1900" dirty="0" err="1" smtClean="0">
                <a:solidFill>
                  <a:schemeClr val="bg1"/>
                </a:solidFill>
                <a:latin typeface="PT Sans"/>
                <a:cs typeface="PT Sans"/>
              </a:rPr>
              <a:t>overnatningstur</a:t>
            </a:r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, </a:t>
            </a:r>
            <a:b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</a:br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sangbog, andet </a:t>
            </a:r>
            <a:r>
              <a:rPr lang="da-DK" sz="1900" dirty="0" err="1" smtClean="0">
                <a:solidFill>
                  <a:schemeClr val="bg1"/>
                </a:solidFill>
                <a:latin typeface="PT Sans"/>
                <a:cs typeface="PT Sans"/>
              </a:rPr>
              <a:t>FDF-grej</a:t>
            </a:r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 eller….?</a:t>
            </a:r>
          </a:p>
          <a:p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Kan lokale Y´s men, menighedsråd, medlemspuljen </a:t>
            </a:r>
            <a:b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</a:br>
            <a:r>
              <a:rPr lang="da-DK" sz="1900" dirty="0" smtClean="0">
                <a:solidFill>
                  <a:schemeClr val="bg1"/>
                </a:solidFill>
                <a:latin typeface="PT Sans"/>
                <a:cs typeface="PT Sans"/>
              </a:rPr>
              <a:t>søges for tilskud til at igangsætte </a:t>
            </a:r>
            <a:r>
              <a:rPr lang="da-DK" sz="1900" smtClean="0">
                <a:solidFill>
                  <a:schemeClr val="bg1"/>
                </a:solidFill>
                <a:latin typeface="PT Sans"/>
                <a:cs typeface="PT Sans"/>
              </a:rPr>
              <a:t>FDF Familie-arbejdet</a:t>
            </a:r>
            <a:r>
              <a:rPr lang="da-DK" sz="1900" dirty="0">
                <a:solidFill>
                  <a:schemeClr val="bg1"/>
                </a:solidFill>
                <a:latin typeface="PT Sans"/>
                <a:cs typeface="PT Sans"/>
              </a:rPr>
              <a:t>?</a:t>
            </a:r>
            <a:endParaRPr lang="da-DK" sz="1900" dirty="0" smtClean="0">
              <a:solidFill>
                <a:schemeClr val="bg1"/>
              </a:solidFill>
              <a:latin typeface="PT Sans"/>
              <a:cs typeface="PT San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Samarbejde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713191" cy="4418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>
                <a:latin typeface="PT Sans"/>
                <a:cs typeface="PT Sans"/>
              </a:rPr>
              <a:t>Hvis I som kreds har nedskrevne regler, så husk at informere om dem til evt. nye ledere i FDF Familie-arbejdet. </a:t>
            </a:r>
          </a:p>
          <a:p>
            <a:pPr>
              <a:buNone/>
            </a:pPr>
            <a:endParaRPr lang="da-DK" sz="2000" dirty="0" smtClean="0">
              <a:latin typeface="PT Sans"/>
              <a:cs typeface="PT Sans"/>
            </a:endParaRPr>
          </a:p>
          <a:p>
            <a:r>
              <a:rPr lang="da-DK" sz="2000" dirty="0" smtClean="0">
                <a:latin typeface="PT Sans"/>
                <a:cs typeface="PT Sans"/>
              </a:rPr>
              <a:t>Samværsregler</a:t>
            </a:r>
          </a:p>
          <a:p>
            <a:r>
              <a:rPr lang="da-DK" sz="2000" dirty="0" smtClean="0">
                <a:latin typeface="PT Sans"/>
                <a:cs typeface="PT Sans"/>
              </a:rPr>
              <a:t>Børneattester</a:t>
            </a:r>
          </a:p>
          <a:p>
            <a:r>
              <a:rPr lang="da-DK" sz="2000" dirty="0" smtClean="0">
                <a:latin typeface="PT Sans"/>
                <a:cs typeface="PT Sans"/>
              </a:rPr>
              <a:t>Ved særlige aktiviteter: fx snitning, kano, klatring, brændehugning</a:t>
            </a:r>
          </a:p>
          <a:p>
            <a:r>
              <a:rPr lang="da-DK" sz="2000" dirty="0" smtClean="0">
                <a:latin typeface="PT Sans"/>
                <a:cs typeface="PT Sans"/>
              </a:rPr>
              <a:t>Husk også at fortælle dem om kredsens sæsonplan – og om jeres kreds’ forventninger til hinanden som lederflok. 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FDF Familieudvalget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497771" cy="4592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Hvis I efter denne præsentation har fået endnu mere lyst til at starte FDF Familiearbejde op i jeres kreds, så kontakt jeres forbundssekretær.</a:t>
            </a:r>
          </a:p>
          <a:p>
            <a:pPr>
              <a:buNone/>
            </a:pPr>
            <a:endParaRPr lang="da-DK" sz="2000" dirty="0" smtClean="0">
              <a:solidFill>
                <a:schemeClr val="bg1"/>
              </a:solidFill>
              <a:latin typeface="PT Sans"/>
              <a:cs typeface="PT San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boks 12"/>
          <p:cNvSpPr txBox="1"/>
          <p:nvPr/>
        </p:nvSpPr>
        <p:spPr>
          <a:xfrm>
            <a:off x="390357" y="6460683"/>
            <a:ext cx="1899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 smtClean="0">
                <a:solidFill>
                  <a:srgbClr val="FFFFFF"/>
                </a:solidFill>
                <a:latin typeface="PT Sans"/>
                <a:cs typeface="PT Sans"/>
              </a:rPr>
              <a:t>Foto: Kim </a:t>
            </a:r>
            <a:r>
              <a:rPr lang="da-DK" sz="1000" i="1" dirty="0" err="1" smtClean="0">
                <a:solidFill>
                  <a:srgbClr val="FFFFFF"/>
                </a:solidFill>
                <a:latin typeface="PT Sans"/>
                <a:cs typeface="PT Sans"/>
              </a:rPr>
              <a:t>Djernæs</a:t>
            </a:r>
            <a:endParaRPr lang="da-DK" sz="1000" i="1" dirty="0">
              <a:solidFill>
                <a:srgbClr val="FFFFFF"/>
              </a:solidFill>
              <a:latin typeface="PT Sans"/>
              <a:cs typeface="PT Sans"/>
            </a:endParaRPr>
          </a:p>
        </p:txBody>
      </p:sp>
      <p:pic>
        <p:nvPicPr>
          <p:cNvPr id="14" name="Billede 13" descr="IMG_6777_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54" y="4936682"/>
            <a:ext cx="2283146" cy="1524000"/>
          </a:xfrm>
          <a:prstGeom prst="rect">
            <a:avLst/>
          </a:prstGeom>
        </p:spPr>
      </p:pic>
      <p:pic>
        <p:nvPicPr>
          <p:cNvPr id="15" name="Billede 14" descr="IMG_6792_v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4936684"/>
            <a:ext cx="2283144" cy="1523999"/>
          </a:xfrm>
          <a:prstGeom prst="rect">
            <a:avLst/>
          </a:prstGeom>
        </p:spPr>
      </p:pic>
      <p:pic>
        <p:nvPicPr>
          <p:cNvPr id="16" name="Billede 15" descr="IMG_7011_v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6344" y="4936686"/>
            <a:ext cx="2283142" cy="1523997"/>
          </a:xfrm>
          <a:prstGeom prst="rect">
            <a:avLst/>
          </a:prstGeom>
        </p:spPr>
      </p:pic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Indhold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8229600" cy="44180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Definition af FDF Familie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Mødekoncept/struktur/indhold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Målgruppe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Ledelsesstruktur.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Fysiske rammer/praktiske ting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PR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Forkyndelse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Kontingent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smtClean="0">
                <a:latin typeface="PT Sans"/>
                <a:cs typeface="PT Sans"/>
              </a:rPr>
              <a:t>Regler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Definition af FDF Familie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531214" cy="4572000"/>
          </a:xfrm>
        </p:spPr>
        <p:txBody>
          <a:bodyPr>
            <a:normAutofit fontScale="85000" lnSpcReduction="20000"/>
          </a:bodyPr>
          <a:lstStyle/>
          <a:p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FDF Familie handler om samvær mellem forældre og børn - voksne og børn. Familierne møder FDF-livet gennem </a:t>
            </a:r>
            <a:r>
              <a:rPr lang="da-DK" sz="2400" dirty="0" err="1" smtClean="0">
                <a:solidFill>
                  <a:schemeClr val="bg1"/>
                </a:solidFill>
                <a:latin typeface="PT Sans"/>
                <a:cs typeface="PT Sans"/>
              </a:rPr>
              <a:t>FDFs</a:t>
            </a:r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 kerneaktiviteter og oplever samtidig fællesskab med andre børnefamilier. </a:t>
            </a:r>
          </a:p>
          <a:p>
            <a:pPr marL="0" indent="0">
              <a:buNone/>
            </a:pPr>
            <a:endParaRPr lang="da-DK" sz="2400" dirty="0" smtClean="0">
              <a:solidFill>
                <a:schemeClr val="bg1"/>
              </a:solidFill>
              <a:latin typeface="PT Sans"/>
              <a:cs typeface="PT Sans"/>
            </a:endParaRPr>
          </a:p>
          <a:p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FDF Familie er et tilbud fra den enkelte kreds til børnefamilier i lokalområdet. </a:t>
            </a:r>
            <a:b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</a:br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FDF Familie kan derfor startes som et hold på linje med fx puslinge-, tumlinge- og pilteholdet, men med andre aktiviteter og mødetider.</a:t>
            </a:r>
          </a:p>
          <a:p>
            <a:endParaRPr lang="da-DK" sz="2400" dirty="0" smtClean="0">
              <a:solidFill>
                <a:schemeClr val="bg1"/>
              </a:solidFill>
              <a:latin typeface="PT Sans"/>
              <a:cs typeface="PT Sans"/>
            </a:endParaRPr>
          </a:p>
          <a:p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Med baggrund i </a:t>
            </a:r>
            <a:r>
              <a:rPr lang="da-DK" sz="2400" dirty="0" err="1" smtClean="0">
                <a:solidFill>
                  <a:schemeClr val="bg1"/>
                </a:solidFill>
                <a:latin typeface="PT Sans"/>
                <a:cs typeface="PT Sans"/>
              </a:rPr>
              <a:t>FDFs</a:t>
            </a:r>
            <a:r>
              <a:rPr lang="da-DK" sz="2400" dirty="0" smtClean="0">
                <a:solidFill>
                  <a:schemeClr val="bg1"/>
                </a:solidFill>
                <a:latin typeface="PT Sans"/>
                <a:cs typeface="PT Sans"/>
              </a:rPr>
              <a:t> værdigrundlag, lederressourcer, målgrupper, behov, eksisterende samarbejdsformer med andre foreninger i lokalområdet etc. defineres rammerne for det daglige FDF Familie-arbejde af den enkelte kreds’ bestyrelse.</a:t>
            </a: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Mødekoncept/struktur/indhold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8229600" cy="4418024"/>
          </a:xfrm>
        </p:spPr>
        <p:txBody>
          <a:bodyPr>
            <a:normAutofit/>
          </a:bodyPr>
          <a:lstStyle/>
          <a:p>
            <a:r>
              <a:rPr lang="da-DK" sz="2000" dirty="0" smtClean="0">
                <a:latin typeface="PT Sans"/>
                <a:cs typeface="PT Sans"/>
              </a:rPr>
              <a:t>En selvstændig kreds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Sletten Familie- og friluftskreds</a:t>
            </a:r>
            <a:br>
              <a:rPr lang="da-DK" sz="2000" dirty="0" smtClean="0">
                <a:latin typeface="PT Sans"/>
                <a:cs typeface="PT Sans"/>
              </a:rPr>
            </a:br>
            <a:r>
              <a:rPr lang="da-DK" sz="2000" dirty="0" smtClean="0">
                <a:latin typeface="PT Sans"/>
                <a:cs typeface="PT Sans"/>
              </a:rPr>
              <a:t/>
            </a:r>
            <a:br>
              <a:rPr lang="da-DK" sz="2000" dirty="0" smtClean="0">
                <a:latin typeface="PT Sans"/>
                <a:cs typeface="PT Sans"/>
              </a:rPr>
            </a:br>
            <a:endParaRPr lang="da-DK" sz="2000" dirty="0" smtClean="0">
              <a:latin typeface="PT Sans"/>
              <a:cs typeface="PT Sans"/>
            </a:endParaRPr>
          </a:p>
          <a:p>
            <a:r>
              <a:rPr lang="da-DK" sz="2000" dirty="0" smtClean="0">
                <a:latin typeface="PT Sans"/>
                <a:cs typeface="PT Sans"/>
              </a:rPr>
              <a:t>Et hold i en eksisterende kreds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FDF Hjerting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FDF Tyrsted-Uth</a:t>
            </a:r>
          </a:p>
          <a:p>
            <a:pPr marL="457200" lvl="1" indent="0">
              <a:buNone/>
            </a:pPr>
            <a:endParaRPr lang="da-DK" dirty="0" smtClean="0"/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Mødekoncept/struktur/indhold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7477760" cy="46024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sz="2000" b="1" dirty="0" smtClean="0">
                <a:solidFill>
                  <a:schemeClr val="bg1"/>
                </a:solidFill>
                <a:latin typeface="PT Sans"/>
                <a:cs typeface="PT Sans"/>
              </a:rPr>
              <a:t>FDF Sletten familie- og friluftskreds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6 mødedage + 1 weekendtur om året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27 medlemmer (primært børn) – stiftet i 2007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Forældre skiftes til at planlægge møderne (Turnus)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Fokusområder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FDF Kerneaktiviteter tilpasset børn i alderen 0 – 13 år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Friluftsliv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Forkyndelse </a:t>
            </a: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Mødekoncept/struktur/indhold</a:t>
            </a: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713191" cy="4418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 smtClean="0">
                <a:latin typeface="PT Sans"/>
                <a:cs typeface="PT Sans"/>
              </a:rPr>
              <a:t>FDF Hjerting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Møde cirka hver 14. dag</a:t>
            </a:r>
          </a:p>
          <a:p>
            <a:pPr lvl="2"/>
            <a:r>
              <a:rPr lang="da-DK" sz="2000" dirty="0" smtClean="0">
                <a:latin typeface="PT Sans"/>
                <a:cs typeface="PT Sans"/>
              </a:rPr>
              <a:t>Torsdage 17 - 19 med aftensmad</a:t>
            </a:r>
          </a:p>
          <a:p>
            <a:pPr lvl="2"/>
            <a:r>
              <a:rPr lang="da-DK" sz="2000" dirty="0" smtClean="0">
                <a:latin typeface="PT Sans"/>
                <a:cs typeface="PT Sans"/>
              </a:rPr>
              <a:t>Søndage 14 - 16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Børnene bliver meldt ind i kredsen 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FDF Familie deltager på kredsens sommerlejr og andre kredsarrangementer</a:t>
            </a:r>
          </a:p>
          <a:p>
            <a:pPr lvl="1"/>
            <a:r>
              <a:rPr lang="da-DK" sz="2000" dirty="0" smtClean="0">
                <a:latin typeface="PT Sans"/>
                <a:cs typeface="PT Sans"/>
              </a:rPr>
              <a:t>En fast leder + interesserede forældre laver program for et halvt år ad gangen 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Mødekoncept/struktur/indhold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7416800" cy="4643120"/>
          </a:xfrm>
        </p:spPr>
        <p:txBody>
          <a:bodyPr>
            <a:normAutofit/>
          </a:bodyPr>
          <a:lstStyle/>
          <a:p>
            <a:pPr marL="0" indent="0">
              <a:buFont typeface="Arial"/>
              <a:buNone/>
            </a:pPr>
            <a:r>
              <a:rPr lang="da-DK" sz="2000" b="1" dirty="0" smtClean="0">
                <a:solidFill>
                  <a:schemeClr val="bg1"/>
                </a:solidFill>
                <a:latin typeface="PT Sans"/>
                <a:cs typeface="PT Sans"/>
              </a:rPr>
              <a:t>FDF Tyrsted-Uth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1 møde (2½ time) hver 3. uge + 2 weekendture om året </a:t>
            </a:r>
          </a:p>
          <a:p>
            <a:pPr marL="457200" lvl="1" indent="0">
              <a:buNone/>
            </a:pP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	(1 overnatning)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Ca. 10 medlemmer (eksisteret siden 2010)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2 ledere er ansvarlige for holdet og planlægger alle møderne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Fokusområder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FDF kerneaktiviteter tilpasset børn i alderen 0 – 8 år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Friluftsliv</a:t>
            </a:r>
          </a:p>
          <a:p>
            <a:pPr lvl="1"/>
            <a:endParaRPr lang="da-DK" dirty="0" smtClean="0"/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8AB4"/>
            </a:gs>
            <a:gs pos="100000">
              <a:srgbClr val="0F417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FDFskjold_bred_hvid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6984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</p:spPr>
        <p:txBody>
          <a:bodyPr>
            <a:normAutofit/>
          </a:bodyPr>
          <a:lstStyle/>
          <a:p>
            <a:pPr algn="l"/>
            <a:r>
              <a:rPr lang="da-DK" sz="3200" b="1" cap="all" spc="140" dirty="0" smtClean="0">
                <a:solidFill>
                  <a:schemeClr val="bg1"/>
                </a:solidFill>
                <a:latin typeface="PT Sans"/>
                <a:cs typeface="PT "/>
              </a:rPr>
              <a:t>Målgruppe</a:t>
            </a:r>
            <a:endParaRPr lang="da-DK" sz="3200" b="1" cap="all" spc="140" dirty="0">
              <a:solidFill>
                <a:schemeClr val="bg1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7548880" cy="467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000" b="1" dirty="0" smtClean="0">
                <a:solidFill>
                  <a:schemeClr val="bg1"/>
                </a:solidFill>
                <a:latin typeface="PT Sans"/>
                <a:cs typeface="PT Sans"/>
              </a:rPr>
              <a:t>Det daglige/lokale FDF Familiearbejde:</a:t>
            </a:r>
          </a:p>
          <a:p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skal defineres af den enkelte kredsbestyrelse, som skal tage stilling til målgruppen for arbejdet: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kan målrettes bestemte aldersgrupper, hvor forældre deltager som ”hjælpere”</a:t>
            </a: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f.eks. FDF Tyrsted-Uth: Målgruppe 0 – 8 år </a:t>
            </a:r>
          </a:p>
          <a:p>
            <a:pPr lvl="1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kan målrettes for hele familien med et eller flere 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fokusområder</a:t>
            </a:r>
            <a:endParaRPr lang="da-DK" sz="2000" dirty="0" smtClean="0">
              <a:solidFill>
                <a:schemeClr val="bg1"/>
              </a:solidFill>
              <a:latin typeface="PT Sans"/>
              <a:cs typeface="PT Sans"/>
            </a:endParaRPr>
          </a:p>
          <a:p>
            <a:pPr lvl="2"/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f.eks. FDF 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Øster Hurup: Sille og Sigurd-aktiviteter</a:t>
            </a:r>
            <a:endParaRPr lang="da-DK" sz="2000" dirty="0" smtClean="0">
              <a:solidFill>
                <a:schemeClr val="bg1"/>
              </a:solidFill>
              <a:latin typeface="PT Sans"/>
              <a:cs typeface="PT Sans"/>
            </a:endParaRPr>
          </a:p>
          <a:p>
            <a:pPr marL="0" indent="0">
              <a:buNone/>
            </a:pPr>
            <a:endParaRPr lang="da-DK" sz="2000" dirty="0" smtClean="0">
              <a:solidFill>
                <a:schemeClr val="bg1"/>
              </a:solidFill>
              <a:latin typeface="PT Sans"/>
              <a:cs typeface="PT Sans"/>
            </a:endParaRPr>
          </a:p>
          <a:p>
            <a:pPr marL="0" indent="0">
              <a:buNone/>
            </a:pP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En </a:t>
            </a: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ide er, at målgruppen er familier med børn i 0-6 års </a:t>
            </a:r>
            <a:b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</a:b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alderen, hvorefter børnene kan starte på puslingeholdet. </a:t>
            </a:r>
            <a:b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</a:br>
            <a:r>
              <a:rPr lang="da-DK" sz="2000" dirty="0" smtClean="0">
                <a:solidFill>
                  <a:schemeClr val="bg1"/>
                </a:solidFill>
                <a:latin typeface="PT Sans"/>
                <a:cs typeface="PT Sans"/>
              </a:rPr>
              <a:t>Der kan selvfølgelig også være argumenter for at tilbyde familieaktiviteter til børn, som allerede er i kredsen.</a:t>
            </a:r>
          </a:p>
        </p:txBody>
      </p:sp>
      <p:sp>
        <p:nvSpPr>
          <p:cNvPr id="7" name="Rektangel 6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005395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0053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_MG_4000_v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971" y="4561839"/>
            <a:ext cx="2015419" cy="231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57200" y="1106984"/>
            <a:ext cx="8229600" cy="611694"/>
          </a:xfrm>
          <a:effectLst/>
        </p:spPr>
        <p:txBody>
          <a:bodyPr>
            <a:normAutofit/>
          </a:bodyPr>
          <a:lstStyle/>
          <a:p>
            <a:pPr algn="l">
              <a:defRPr/>
            </a:pPr>
            <a:r>
              <a:rPr lang="da-DK" sz="3200" b="1" cap="all" spc="140" dirty="0" smtClean="0">
                <a:solidFill>
                  <a:srgbClr val="5E8AB4"/>
                </a:solidFill>
                <a:latin typeface="PT Sans"/>
                <a:cs typeface="Pt "/>
              </a:rPr>
              <a:t>Tovholder</a:t>
            </a:r>
            <a:endParaRPr lang="da-DK" sz="3200" b="1" cap="all" spc="140" dirty="0">
              <a:solidFill>
                <a:srgbClr val="5E8AB4"/>
              </a:solidFill>
              <a:latin typeface="PT Sans"/>
              <a:cs typeface="Pt "/>
            </a:endParaRPr>
          </a:p>
        </p:txBody>
      </p:sp>
      <p:sp>
        <p:nvSpPr>
          <p:cNvPr id="20" name="Pladsholder til indhold 19"/>
          <p:cNvSpPr>
            <a:spLocks noGrp="1"/>
          </p:cNvSpPr>
          <p:nvPr>
            <p:ph idx="1"/>
          </p:nvPr>
        </p:nvSpPr>
        <p:spPr>
          <a:xfrm>
            <a:off x="457200" y="1899920"/>
            <a:ext cx="6847840" cy="4418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>
                <a:latin typeface="PT Sans"/>
                <a:cs typeface="PT Sans"/>
              </a:rPr>
              <a:t>Inden I som kreds siger ja til at starte FDF Familie, er det vigtigt, at I har fundet en ansvarlig holdleder/ledere. Det er en person som:</a:t>
            </a:r>
          </a:p>
          <a:p>
            <a:pPr marL="0" indent="0">
              <a:buNone/>
            </a:pPr>
            <a:endParaRPr lang="da-DK" sz="2000" dirty="0" smtClean="0">
              <a:latin typeface="PT Sans"/>
              <a:cs typeface="PT Sans"/>
            </a:endParaRPr>
          </a:p>
          <a:p>
            <a:pPr fontAlgn="base"/>
            <a:r>
              <a:rPr lang="da-DK" sz="2000" dirty="0" smtClean="0">
                <a:latin typeface="PT Sans"/>
                <a:cs typeface="PT Sans"/>
              </a:rPr>
              <a:t>koordinerer og sikrer, at de enkelte arrangementer gennemføres. </a:t>
            </a:r>
          </a:p>
          <a:p>
            <a:pPr fontAlgn="base"/>
            <a:r>
              <a:rPr lang="da-DK" sz="2000" dirty="0" smtClean="0">
                <a:latin typeface="PT Sans"/>
                <a:cs typeface="PT Sans"/>
              </a:rPr>
              <a:t>sikrer, at der laves PR og indbydelser til arrangementerne. </a:t>
            </a:r>
          </a:p>
        </p:txBody>
      </p:sp>
      <p:sp>
        <p:nvSpPr>
          <p:cNvPr id="7" name="Titel 18"/>
          <p:cNvSpPr txBox="1">
            <a:spLocks/>
          </p:cNvSpPr>
          <p:nvPr/>
        </p:nvSpPr>
        <p:spPr>
          <a:xfrm>
            <a:off x="457200" y="3429000"/>
            <a:ext cx="8229600" cy="72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u="none" strike="noStrike" kern="1200" cap="all" spc="1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Calibri (Overskrifter)"/>
            </a:endParaRPr>
          </a:p>
        </p:txBody>
      </p:sp>
      <p:sp>
        <p:nvSpPr>
          <p:cNvPr id="8" name="Pladsholder til indhold 19"/>
          <p:cNvSpPr txBox="1">
            <a:spLocks/>
          </p:cNvSpPr>
          <p:nvPr/>
        </p:nvSpPr>
        <p:spPr>
          <a:xfrm>
            <a:off x="457200" y="4153470"/>
            <a:ext cx="8229600" cy="227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pic>
        <p:nvPicPr>
          <p:cNvPr id="10" name="Billede 9" descr="FDFskjold_bred_sort_rø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14" y="0"/>
            <a:ext cx="2155586" cy="1107732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25840" y="5637722"/>
            <a:ext cx="344551" cy="1106984"/>
          </a:xfrm>
          <a:prstGeom prst="rect">
            <a:avLst/>
          </a:prstGeom>
          <a:solidFill>
            <a:srgbClr val="5E8AB4"/>
          </a:solidFill>
          <a:ln w="0" cap="flat" cmpd="sng" algn="ctr">
            <a:solidFill>
              <a:srgbClr val="C8DBE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 descr="_MG_4043_v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391" y="3542071"/>
            <a:ext cx="1800000" cy="3202635"/>
          </a:xfrm>
          <a:prstGeom prst="rect">
            <a:avLst/>
          </a:prstGeom>
        </p:spPr>
      </p:pic>
      <p:cxnSp>
        <p:nvCxnSpPr>
          <p:cNvPr id="16" name="Lige forbindelse 15"/>
          <p:cNvCxnSpPr/>
          <p:nvPr/>
        </p:nvCxnSpPr>
        <p:spPr>
          <a:xfrm>
            <a:off x="457200" y="6744706"/>
            <a:ext cx="8513191" cy="1588"/>
          </a:xfrm>
          <a:prstGeom prst="line">
            <a:avLst/>
          </a:prstGeom>
          <a:ln>
            <a:solidFill>
              <a:srgbClr val="5E8A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3D3279325EFE4EBCD2EAF55860951E" ma:contentTypeVersion="0" ma:contentTypeDescription="Opret et nyt dokument." ma:contentTypeScope="" ma:versionID="84bff7046e4cc9ea6fe522681e9ae5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cf208b0b3c53b966ab22f68004a9f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50A778-9914-4438-A84D-A6C5B7BCDF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96CDF9-FC34-4CB2-92B8-92532E4F9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1748E6-D606-4508-B626-88AF1AF8E55E}">
  <ds:schemaRefs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708</Words>
  <Application>Microsoft Office PowerPoint</Application>
  <PresentationFormat>Skærmshow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(Overskrifter)</vt:lpstr>
      <vt:lpstr>PT </vt:lpstr>
      <vt:lpstr>PT </vt:lpstr>
      <vt:lpstr>PT Sans</vt:lpstr>
      <vt:lpstr>Kontortema</vt:lpstr>
      <vt:lpstr>PowerPoint-præsentation</vt:lpstr>
      <vt:lpstr>Indhold</vt:lpstr>
      <vt:lpstr>Definition af FDF Familie</vt:lpstr>
      <vt:lpstr>Mødekoncept/struktur/indhold</vt:lpstr>
      <vt:lpstr>Mødekoncept/struktur/indhold</vt:lpstr>
      <vt:lpstr>Mødekoncept/struktur/indhold</vt:lpstr>
      <vt:lpstr>Mødekoncept/struktur/indhold</vt:lpstr>
      <vt:lpstr>Målgruppe</vt:lpstr>
      <vt:lpstr>Tovholder</vt:lpstr>
      <vt:lpstr>Fysiske rammer/praktiske ting </vt:lpstr>
      <vt:lpstr>Fysiske rammer/praktiske ting </vt:lpstr>
      <vt:lpstr>PR</vt:lpstr>
      <vt:lpstr>Forkyndelse</vt:lpstr>
      <vt:lpstr>Økonomi</vt:lpstr>
      <vt:lpstr>Samarbejde</vt:lpstr>
      <vt:lpstr>FDF Familieudvalget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Dan Schier</dc:creator>
  <cp:lastModifiedBy>Heidi Bak Nielsen</cp:lastModifiedBy>
  <cp:revision>56</cp:revision>
  <dcterms:created xsi:type="dcterms:W3CDTF">2013-07-01T02:59:13Z</dcterms:created>
  <dcterms:modified xsi:type="dcterms:W3CDTF">2015-01-16T20:18:20Z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0x010100723D3279325EFE4EBCD2EAF55860951E</vt:lpwstr>
  </property>
</Properties>
</file>